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69" r:id="rId6"/>
    <p:sldId id="258" r:id="rId7"/>
    <p:sldId id="272" r:id="rId8"/>
    <p:sldId id="294" r:id="rId9"/>
    <p:sldId id="275" r:id="rId10"/>
    <p:sldId id="276" r:id="rId11"/>
    <p:sldId id="277" r:id="rId12"/>
    <p:sldId id="278" r:id="rId13"/>
    <p:sldId id="289" r:id="rId14"/>
    <p:sldId id="279" r:id="rId15"/>
    <p:sldId id="292" r:id="rId16"/>
    <p:sldId id="270" r:id="rId17"/>
    <p:sldId id="280" r:id="rId18"/>
    <p:sldId id="281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Smith" initials="JS" lastIdx="0" clrIdx="0">
    <p:extLst>
      <p:ext uri="{19B8F6BF-5375-455C-9EA6-DF929625EA0E}">
        <p15:presenceInfo xmlns:p15="http://schemas.microsoft.com/office/powerpoint/2012/main" userId="S-1-5-21-3793274416-2775821102-2460908032-56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mailto:dgallis@sijcc.com" TargetMode="External"/><Relationship Id="rId7" Type="http://schemas.openxmlformats.org/officeDocument/2006/relationships/image" Target="../media/image7.png"/><Relationship Id="rId2" Type="http://schemas.openxmlformats.org/officeDocument/2006/relationships/hyperlink" Target="mailto:jsmith@sijcc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rosentricarico@sijcc.com" TargetMode="External"/><Relationship Id="rId5" Type="http://schemas.openxmlformats.org/officeDocument/2006/relationships/hyperlink" Target="mailto:cgiacomo@sijcc.com" TargetMode="External"/><Relationship Id="rId4" Type="http://schemas.openxmlformats.org/officeDocument/2006/relationships/hyperlink" Target="mailto:rengel@sijcc.com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Jewish Community Center of Staten Island</a:t>
            </a:r>
          </a:p>
          <a:p>
            <a:r>
              <a:rPr lang="en-US" dirty="0"/>
              <a:t>Pre K 3 and Pre K for All  </a:t>
            </a:r>
          </a:p>
          <a:p>
            <a:r>
              <a:rPr lang="en-US" dirty="0"/>
              <a:t>2023-24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E6597-4948-4083-A3BC-624FC4584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90450"/>
            <a:ext cx="274320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3B649A-49C6-4A2C-B6E4-F4C8A5F35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994" y="100218"/>
            <a:ext cx="1563806" cy="1563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A52E0-B79A-4098-A2EB-E12D50FD3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10" y="100218"/>
            <a:ext cx="1114580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C65D-6F64-407F-B2DF-B131490E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Visitors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56F1-98C7-4675-A5EF-1BE50584CB4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09800" y="1600200"/>
            <a:ext cx="7696200" cy="41148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We are currently allowing visitors to the school: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People with legal authority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Professionals who provide mandated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Parents of children enrolled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Scheduled tours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7DB7F-4FD5-490E-AB7C-DB4C078FB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9267"/>
            <a:ext cx="1563806" cy="1563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A4EED-C355-4F45-80C5-6A0A1224F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514350"/>
            <a:ext cx="2743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3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CE45-C19F-4CB7-83A3-E27A91F5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400" dirty="0"/>
              <a:t>Meals, Snacks and Celebrations</a:t>
            </a:r>
            <a:endParaRPr lang="en-US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41ECA9-B049-4E1E-8021-6EF08CCDD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347503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Family style meal</a:t>
            </a:r>
          </a:p>
          <a:p>
            <a:pPr eaLnBrk="1" hangingPunct="1"/>
            <a:r>
              <a:rPr lang="en-US" altLang="en-US" dirty="0"/>
              <a:t>Guidelines from the Department of Health</a:t>
            </a:r>
          </a:p>
          <a:p>
            <a:pPr lvl="1" eaLnBrk="1" hangingPunct="1"/>
            <a:r>
              <a:rPr lang="en-US" altLang="en-US" dirty="0"/>
              <a:t>Low sugar and salt snacks</a:t>
            </a:r>
          </a:p>
          <a:p>
            <a:pPr lvl="1" eaLnBrk="1" hangingPunct="1"/>
            <a:r>
              <a:rPr lang="en-US" altLang="en-US" dirty="0"/>
              <a:t>Only 100% juice </a:t>
            </a:r>
          </a:p>
          <a:p>
            <a:pPr lvl="1" eaLnBrk="1" hangingPunct="1"/>
            <a:r>
              <a:rPr lang="en-US" altLang="en-US" dirty="0"/>
              <a:t>Water and low-fat milk</a:t>
            </a:r>
          </a:p>
          <a:p>
            <a:pPr eaLnBrk="1" hangingPunct="1"/>
            <a:r>
              <a:rPr lang="en-US" altLang="en-US" dirty="0"/>
              <a:t>Birthday Celebrations </a:t>
            </a:r>
          </a:p>
          <a:p>
            <a:pPr eaLnBrk="1" hangingPunct="1"/>
            <a:r>
              <a:rPr lang="en-US" altLang="en-US" dirty="0"/>
              <a:t>Holiday Celebrations</a:t>
            </a:r>
          </a:p>
          <a:p>
            <a:pPr eaLnBrk="1" hangingPunct="1"/>
            <a:r>
              <a:rPr lang="en-US" altLang="en-US" dirty="0"/>
              <a:t>Packaged Kosher goods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D7440-F9FC-4942-A25E-1DB089630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5126"/>
            <a:ext cx="1560711" cy="1566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1E886-7FDB-4DD4-837B-2191768A5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835" y="400985"/>
            <a:ext cx="2743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D094-A7D0-47E9-B7B5-EAAEB5F3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533400"/>
            <a:ext cx="7315200" cy="914400"/>
          </a:xfrm>
        </p:spPr>
        <p:txBody>
          <a:bodyPr/>
          <a:lstStyle/>
          <a:p>
            <a:pPr algn="ctr"/>
            <a:r>
              <a:rPr lang="en-US" dirty="0"/>
              <a:t>CACFP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0A33D-66C4-42DC-8AD3-78E41A702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0" y="1616074"/>
            <a:ext cx="5486400" cy="2117726"/>
          </a:xfrm>
        </p:spPr>
        <p:txBody>
          <a:bodyPr/>
          <a:lstStyle/>
          <a:p>
            <a:r>
              <a:rPr lang="en-US" dirty="0"/>
              <a:t>All families MUST fill out an eligibility form regardless of income</a:t>
            </a:r>
          </a:p>
          <a:p>
            <a:r>
              <a:rPr lang="en-US" dirty="0"/>
              <a:t>Please make sure to sign the form</a:t>
            </a:r>
          </a:p>
          <a:p>
            <a:r>
              <a:rPr lang="en-US" dirty="0"/>
              <a:t>This is how we are reimbursed for meals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73293-7DA8-4B68-9792-5E7867244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5126"/>
            <a:ext cx="1560711" cy="1566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7346D-BC09-407E-A8DF-A4D183892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830" y="365126"/>
            <a:ext cx="2743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CDBC0E38-278E-4398-B434-CF1E4170E8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8800" y="2667000"/>
            <a:ext cx="3121429" cy="3416531"/>
          </a:xfr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6" name="Content Placeholder 20">
            <a:extLst>
              <a:ext uri="{FF2B5EF4-FFF2-40B4-BE49-F238E27FC236}">
                <a16:creationId xmlns:a16="http://schemas.microsoft.com/office/drawing/2014/main" id="{49B81C9D-A4AB-4ED4-9EC0-E263F402D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72551" y="1790007"/>
            <a:ext cx="1990898" cy="2585258"/>
          </a:xfrm>
        </p:spPr>
      </p:pic>
      <p:pic>
        <p:nvPicPr>
          <p:cNvPr id="7" name="Picture 21">
            <a:extLst>
              <a:ext uri="{FF2B5EF4-FFF2-40B4-BE49-F238E27FC236}">
                <a16:creationId xmlns:a16="http://schemas.microsoft.com/office/drawing/2014/main" id="{6755653B-474D-47DE-9455-438D7533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0660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04DBF6-AF6C-4D22-A5D2-F5EAC23979BB}"/>
              </a:ext>
            </a:extLst>
          </p:cNvPr>
          <p:cNvSpPr txBox="1"/>
          <p:nvPr/>
        </p:nvSpPr>
        <p:spPr>
          <a:xfrm>
            <a:off x="6258527" y="4833583"/>
            <a:ext cx="160178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Happy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Accepting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Loving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D0D0FE-60D8-4B5C-A119-E0B9F2264571}"/>
              </a:ext>
            </a:extLst>
          </p:cNvPr>
          <p:cNvSpPr txBox="1">
            <a:spLocks/>
          </p:cNvSpPr>
          <p:nvPr/>
        </p:nvSpPr>
        <p:spPr>
          <a:xfrm>
            <a:off x="1600200" y="476848"/>
            <a:ext cx="8223849" cy="1835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/>
              <a:t>At the JCC </a:t>
            </a:r>
            <a:br>
              <a:rPr lang="en-US" altLang="en-US" sz="4000" dirty="0"/>
            </a:br>
            <a:r>
              <a:rPr lang="en-US" altLang="en-US" sz="4000" dirty="0"/>
              <a:t>Students and Teachers are Accepting Respectful and Safe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784870-DDAC-4B90-AFAF-B4A662C9D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94" y="166571"/>
            <a:ext cx="1563806" cy="15638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C3DB95-9F85-40B2-BBF8-46973EA8E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6653" y="85510"/>
            <a:ext cx="2743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047B-5AE1-49CA-9927-4AED6ABE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400" b="1" dirty="0">
                <a:latin typeface="Arial" panose="020B0604020202020204" pitchFamily="34" charset="0"/>
                <a:ea typeface="Gill Sans Light"/>
                <a:cs typeface="Arial" panose="020B0604020202020204" pitchFamily="34" charset="0"/>
              </a:rPr>
              <a:t>Please share with us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03BD13-B649-4076-9E5E-8984E6BC2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3475038"/>
          </a:xfrm>
        </p:spPr>
        <p:txBody>
          <a:bodyPr/>
          <a:lstStyle/>
          <a:p>
            <a:r>
              <a:rPr lang="en-US" altLang="en-US" sz="3200" dirty="0"/>
              <a:t>If you have a custody agreement </a:t>
            </a:r>
          </a:p>
          <a:p>
            <a:r>
              <a:rPr lang="en-US" altLang="en-US" sz="3200" dirty="0"/>
              <a:t>If your child has food allergies</a:t>
            </a:r>
          </a:p>
          <a:p>
            <a:r>
              <a:rPr lang="en-US" altLang="en-US" sz="3200" dirty="0"/>
              <a:t>If you have any concerns……we are here to help</a:t>
            </a:r>
          </a:p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2FA12-2E2C-40BA-AA32-D592C27B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4994"/>
            <a:ext cx="1563806" cy="1563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30AECB-E351-4D51-ACE1-C6CAFCE13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418247"/>
            <a:ext cx="2743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9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B462-9299-4C5E-9152-EF0AEF82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400" dirty="0"/>
              <a:t>In the beginning…</a:t>
            </a:r>
            <a:endParaRPr lang="en-US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B7737A-E071-421E-A205-77CFDEFC7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466461"/>
            <a:ext cx="9144000" cy="3475038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en-US" altLang="en-US" sz="9800" dirty="0"/>
              <a:t>Separation</a:t>
            </a:r>
          </a:p>
          <a:p>
            <a:pPr eaLnBrk="1" hangingPunct="1"/>
            <a:r>
              <a:rPr lang="en-US" altLang="en-US" sz="9800" dirty="0"/>
              <a:t>What to send</a:t>
            </a:r>
          </a:p>
          <a:p>
            <a:pPr lvl="1" eaLnBrk="1" hangingPunct="1"/>
            <a:r>
              <a:rPr lang="en-US" altLang="en-US" sz="9800" dirty="0"/>
              <a:t>Change of clothing (3)</a:t>
            </a:r>
          </a:p>
          <a:p>
            <a:pPr lvl="1" eaLnBrk="1" hangingPunct="1"/>
            <a:r>
              <a:rPr lang="en-US" altLang="en-US" sz="9800" dirty="0"/>
              <a:t>Diapers/wipes</a:t>
            </a:r>
          </a:p>
          <a:p>
            <a:pPr lvl="1" eaLnBrk="1" hangingPunct="1"/>
            <a:r>
              <a:rPr lang="en-US" altLang="en-US" sz="9800" dirty="0"/>
              <a:t>Child size backpack</a:t>
            </a:r>
          </a:p>
          <a:p>
            <a:pPr lvl="1" eaLnBrk="1" hangingPunct="1"/>
            <a:r>
              <a:rPr lang="en-US" altLang="en-US" sz="9800" dirty="0"/>
              <a:t>Crib sheet and lightweight blanket</a:t>
            </a:r>
          </a:p>
          <a:p>
            <a:pPr lvl="1" eaLnBrk="1" hangingPunct="1"/>
            <a:r>
              <a:rPr lang="en-US" altLang="en-US" sz="9800" dirty="0"/>
              <a:t>Marble notebook/communication</a:t>
            </a:r>
          </a:p>
          <a:p>
            <a:pPr lvl="1" eaLnBrk="1" hangingPunct="1"/>
            <a:r>
              <a:rPr lang="en-US" altLang="en-US" sz="9800" dirty="0"/>
              <a:t>Lunch </a:t>
            </a:r>
          </a:p>
          <a:p>
            <a:pPr lvl="1" eaLnBrk="1" hangingPunct="1"/>
            <a:r>
              <a:rPr lang="en-US" altLang="en-US" sz="9800" dirty="0"/>
              <a:t>Tissues</a:t>
            </a:r>
          </a:p>
          <a:p>
            <a:pPr lvl="1" eaLnBrk="1" hangingPunct="1"/>
            <a:r>
              <a:rPr lang="en-US" altLang="en-US" sz="9800" dirty="0"/>
              <a:t>Special snacks/ dietary restrictions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5DB33-356E-4AE0-A21D-EBE359745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4" y="228600"/>
            <a:ext cx="1563806" cy="1563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B90218-7C8A-44A2-92F6-DB3B8C37F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535106"/>
            <a:ext cx="2743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BC69-43F5-48D4-B2C5-7D74A481D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1D041-E08B-49EF-9D71-F52308B39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8" y="1798320"/>
            <a:ext cx="11125200" cy="3261360"/>
          </a:xfrm>
        </p:spPr>
        <p:txBody>
          <a:bodyPr>
            <a:normAutofit/>
          </a:bodyPr>
          <a:lstStyle/>
          <a:p>
            <a:r>
              <a:rPr lang="en-US" sz="1800" dirty="0"/>
              <a:t>Contact information:</a:t>
            </a:r>
          </a:p>
          <a:p>
            <a:r>
              <a:rPr lang="en-US" sz="1800" dirty="0"/>
              <a:t>Jayne M. Smith- Chief Program Director for Early Childhood and Disability Services	</a:t>
            </a:r>
            <a:r>
              <a:rPr lang="en-US" sz="1600" dirty="0">
                <a:hlinkClick r:id="rId2"/>
              </a:rPr>
              <a:t>jsmith@sijcc.com</a:t>
            </a:r>
            <a:endParaRPr lang="en-US" sz="1600" dirty="0"/>
          </a:p>
          <a:p>
            <a:r>
              <a:rPr lang="en-US" sz="1800" dirty="0"/>
              <a:t>Dawn Gallis- Early Childhood Director	</a:t>
            </a:r>
            <a:r>
              <a:rPr lang="en-US" sz="1600" dirty="0">
                <a:hlinkClick r:id="rId3"/>
              </a:rPr>
              <a:t>dgallis@sijcc.com</a:t>
            </a:r>
            <a:endParaRPr lang="en-US" sz="1600" dirty="0"/>
          </a:p>
          <a:p>
            <a:r>
              <a:rPr lang="en-US" sz="1800" dirty="0"/>
              <a:t>Rachel Engel- Early Childhood Coordinator- Bernikow JCC	</a:t>
            </a:r>
            <a:r>
              <a:rPr lang="en-US" sz="1600" dirty="0">
                <a:hlinkClick r:id="rId4"/>
              </a:rPr>
              <a:t>rengel@sijcc.com</a:t>
            </a:r>
            <a:endParaRPr lang="en-US" sz="1600" dirty="0"/>
          </a:p>
          <a:p>
            <a:r>
              <a:rPr lang="en-US" sz="1800" dirty="0"/>
              <a:t>Colleen Giacomo Early Childhood Coordinator- Avis JCC	</a:t>
            </a:r>
            <a:r>
              <a:rPr lang="en-US" sz="1800" dirty="0">
                <a:hlinkClick r:id="rId5"/>
              </a:rPr>
              <a:t>cgiacomo@sijcc.com</a:t>
            </a:r>
            <a:endParaRPr lang="en-US" sz="1800" dirty="0"/>
          </a:p>
          <a:p>
            <a:r>
              <a:rPr lang="en-US" sz="1800" dirty="0"/>
              <a:t>Stacey Rosen-Tricarico-Early Childhood Coordinator- North Shore JCC	</a:t>
            </a:r>
            <a:r>
              <a:rPr lang="en-US" sz="1800" dirty="0">
                <a:hlinkClick r:id="rId6"/>
              </a:rPr>
              <a:t>srosentricarico@sijcc.com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81B12-6E76-4299-A80B-49DC916FB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24560"/>
            <a:ext cx="1563806" cy="1563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D6C2A-5477-4718-8C7B-754BC2B244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5400" y="432703"/>
            <a:ext cx="2743200" cy="1257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88FC2-DC71-4434-8E14-154453AF4E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5810" y="4800600"/>
            <a:ext cx="1114580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0326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7467600" cy="416052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Required Paperwork</a:t>
            </a:r>
          </a:p>
          <a:p>
            <a:r>
              <a:rPr lang="en-US" altLang="en-US" sz="2800" dirty="0"/>
              <a:t>A typical day of school</a:t>
            </a:r>
          </a:p>
          <a:p>
            <a:r>
              <a:rPr lang="en-US" altLang="en-US" sz="2800" dirty="0"/>
              <a:t>Communication with staff</a:t>
            </a:r>
          </a:p>
          <a:p>
            <a:r>
              <a:rPr lang="en-US" altLang="en-US" sz="2800" dirty="0"/>
              <a:t>Documenting children’s progress</a:t>
            </a:r>
          </a:p>
          <a:p>
            <a:r>
              <a:rPr lang="en-US" altLang="en-US" sz="2800" dirty="0"/>
              <a:t>Meals, Snacks and celebrations</a:t>
            </a:r>
          </a:p>
          <a:p>
            <a:r>
              <a:rPr lang="en-US" altLang="en-US" sz="2800" dirty="0"/>
              <a:t>Questions?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4F592-9320-48F9-A8DD-BE15EC1A9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342900"/>
            <a:ext cx="2743200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7C640E-F755-4F8B-BB3D-961285E5F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2047"/>
            <a:ext cx="1563806" cy="1563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9E35F4-BB2C-408A-AFC2-562D37A8A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341" y="2819400"/>
            <a:ext cx="1114580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315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Paperwork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1371600"/>
            <a:ext cx="64008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Emergency/Medical information form</a:t>
            </a:r>
          </a:p>
          <a:p>
            <a:r>
              <a:rPr lang="en-US" altLang="en-US" sz="2800" dirty="0"/>
              <a:t>Emergency Medical Permission</a:t>
            </a:r>
          </a:p>
          <a:p>
            <a:r>
              <a:rPr lang="en-US" altLang="en-US" sz="2800" dirty="0"/>
              <a:t>Emergency Contact/Escort Form</a:t>
            </a:r>
          </a:p>
          <a:p>
            <a:r>
              <a:rPr lang="en-US" altLang="en-US" sz="2800" dirty="0"/>
              <a:t>Medicals/Immunizations</a:t>
            </a:r>
          </a:p>
          <a:p>
            <a:r>
              <a:rPr lang="en-US" altLang="en-US" sz="2800" dirty="0"/>
              <a:t>Allergy Alert</a:t>
            </a:r>
          </a:p>
          <a:p>
            <a:r>
              <a:rPr lang="en-US" altLang="en-US" sz="2800" dirty="0"/>
              <a:t>Photo/Video Release</a:t>
            </a:r>
          </a:p>
          <a:p>
            <a:r>
              <a:rPr lang="en-US" altLang="en-US" sz="2800" dirty="0"/>
              <a:t>CACFP Eligibility Form</a:t>
            </a:r>
          </a:p>
          <a:p>
            <a:r>
              <a:rPr lang="en-US" altLang="en-US" sz="2800" dirty="0"/>
              <a:t>Illness policy and other information sheets</a:t>
            </a: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9F2E2-203F-4BEB-A134-BE9F8D502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1563806" cy="1563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C4B131-F978-473D-BC22-7253E1914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228600"/>
            <a:ext cx="2743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Medicals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B7276-DB74-44B8-BB84-87DF608F58D8}"/>
              </a:ext>
            </a:extLst>
          </p:cNvPr>
          <p:cNvSpPr txBox="1"/>
          <p:nvPr/>
        </p:nvSpPr>
        <p:spPr>
          <a:xfrm>
            <a:off x="2362200" y="21336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/>
              <a:t>Annual Medical Form</a:t>
            </a:r>
          </a:p>
          <a:p>
            <a:r>
              <a:rPr lang="en-US" altLang="en-US" sz="3200" dirty="0"/>
              <a:t>Must include:</a:t>
            </a:r>
          </a:p>
          <a:p>
            <a:r>
              <a:rPr lang="en-US" altLang="en-US" sz="3200" dirty="0"/>
              <a:t>	lead screening/blood test</a:t>
            </a:r>
          </a:p>
          <a:p>
            <a:r>
              <a:rPr lang="en-US" altLang="en-US" sz="3200" dirty="0"/>
              <a:t>	immunizations</a:t>
            </a:r>
          </a:p>
          <a:p>
            <a:r>
              <a:rPr lang="en-US" altLang="en-US" sz="3200" dirty="0"/>
              <a:t>	signature and stamp and DATE</a:t>
            </a:r>
          </a:p>
          <a:p>
            <a:r>
              <a:rPr lang="en-US" altLang="en-US" sz="3200" dirty="0"/>
              <a:t>Influenza ( flu)Vaccine is required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925D1-4861-475D-A61C-9D475D80E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48863"/>
            <a:ext cx="1560711" cy="1566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32E2C-DB33-4BCF-AAAD-51F31FBC9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703617"/>
            <a:ext cx="2743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CDA-2445-4070-8599-D0207D11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In the Case of Illness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6CD14-75FA-4FC2-8293-170DEC563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83058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the Case of Illness</a:t>
            </a:r>
          </a:p>
          <a:p>
            <a:r>
              <a:rPr lang="en-US" b="1" dirty="0"/>
              <a:t>Parent Notified to Pick-up </a:t>
            </a:r>
            <a:r>
              <a:rPr lang="en-US" dirty="0"/>
              <a:t>– If your child becomes ill during the school day, you will be contacted to come to school to take him/her home.</a:t>
            </a:r>
          </a:p>
          <a:p>
            <a:r>
              <a:rPr lang="en-US" dirty="0"/>
              <a:t>Please note that your child must be fever /vomit / diarrhea free for 24 hours before returning to school.  </a:t>
            </a:r>
          </a:p>
          <a:p>
            <a:r>
              <a:rPr lang="en-US" b="1" dirty="0"/>
              <a:t>Doctor Note Required </a:t>
            </a:r>
            <a:r>
              <a:rPr lang="en-US" dirty="0"/>
              <a:t>– Should an absence occur due to illness, the child must bring a doctor’s note if he/she is absent for three (3) days or more. 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CFEBA-4B47-4F0F-9FBB-788A3F07E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0" y="1676399"/>
            <a:ext cx="8839200" cy="3623945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DCD16-1BCC-4BBA-B270-467971723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965" y="533400"/>
            <a:ext cx="1114580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E4F8-B40D-4FD9-AEA8-7DB80C5D700A}"/>
              </a:ext>
            </a:extLst>
          </p:cNvPr>
          <p:cNvSpPr txBox="1">
            <a:spLocks/>
          </p:cNvSpPr>
          <p:nvPr/>
        </p:nvSpPr>
        <p:spPr>
          <a:xfrm>
            <a:off x="2667000" y="152400"/>
            <a:ext cx="6324600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400" dirty="0"/>
              <a:t>A Day at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43871-B3F2-42FD-AB3D-28D0807DBCCC}"/>
              </a:ext>
            </a:extLst>
          </p:cNvPr>
          <p:cNvSpPr txBox="1">
            <a:spLocks/>
          </p:cNvSpPr>
          <p:nvPr/>
        </p:nvSpPr>
        <p:spPr>
          <a:xfrm>
            <a:off x="2781300" y="914400"/>
            <a:ext cx="6629400" cy="502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Arrival</a:t>
            </a:r>
          </a:p>
          <a:p>
            <a:r>
              <a:rPr lang="en-US" altLang="en-US" sz="2400" dirty="0"/>
              <a:t>Creative Curriculum</a:t>
            </a:r>
          </a:p>
          <a:p>
            <a:r>
              <a:rPr lang="en-US" altLang="en-US" sz="2400" dirty="0"/>
              <a:t>Sandford Harmony/Instill SEL/RULER </a:t>
            </a:r>
          </a:p>
          <a:p>
            <a:r>
              <a:rPr lang="en-US" altLang="en-US" sz="2400" dirty="0"/>
              <a:t>Classroom activities</a:t>
            </a:r>
          </a:p>
          <a:p>
            <a:pPr lvl="1"/>
            <a:r>
              <a:rPr lang="en-US" altLang="en-US" sz="2400" dirty="0"/>
              <a:t>Manipulative table toys</a:t>
            </a:r>
          </a:p>
          <a:p>
            <a:pPr lvl="1"/>
            <a:r>
              <a:rPr lang="en-US" altLang="en-US" sz="2400" dirty="0"/>
              <a:t>Circle/morning meeting time</a:t>
            </a:r>
          </a:p>
          <a:p>
            <a:pPr lvl="1"/>
            <a:r>
              <a:rPr lang="en-US" altLang="en-US" sz="2400" dirty="0"/>
              <a:t>Small group and individual instruction</a:t>
            </a:r>
          </a:p>
          <a:p>
            <a:pPr lvl="1"/>
            <a:r>
              <a:rPr lang="en-US" altLang="en-US" sz="2400" dirty="0"/>
              <a:t>Outdoor play</a:t>
            </a:r>
          </a:p>
          <a:p>
            <a:pPr lvl="1"/>
            <a:r>
              <a:rPr lang="en-US" altLang="en-US" sz="2400" dirty="0"/>
              <a:t>Lunch/Snack</a:t>
            </a:r>
          </a:p>
          <a:p>
            <a:pPr lvl="1"/>
            <a:r>
              <a:rPr lang="en-US" altLang="en-US" sz="2400" dirty="0"/>
              <a:t>Rest and repeat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9AE22-4982-44E3-89E0-D9B0DF3F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8" y="228600"/>
            <a:ext cx="1563806" cy="1563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A39C7-61AB-4A0F-A884-B6E5888B5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809" y="152400"/>
            <a:ext cx="2743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E454-DF75-494B-BF73-78644E5D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Communication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22F591-3D48-48EA-A6B4-4A386DB6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347503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Communication folders.</a:t>
            </a:r>
          </a:p>
          <a:p>
            <a:pPr eaLnBrk="1" hangingPunct="1"/>
            <a:r>
              <a:rPr lang="en-US" altLang="en-US" sz="2800" dirty="0"/>
              <a:t>Classrooms all have telephones for emergencies.</a:t>
            </a:r>
          </a:p>
          <a:p>
            <a:pPr eaLnBrk="1" hangingPunct="1"/>
            <a:r>
              <a:rPr lang="en-US" altLang="en-US" sz="2800" dirty="0"/>
              <a:t>Google Classrooms</a:t>
            </a:r>
          </a:p>
          <a:p>
            <a:pPr eaLnBrk="1" hangingPunct="1"/>
            <a:r>
              <a:rPr lang="en-US" altLang="en-US" sz="2800" dirty="0"/>
              <a:t>Parent Teacher Conferences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8CC62-7E19-48D4-848B-124DC424D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0853"/>
            <a:ext cx="1563806" cy="1563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618D00-0EDC-4694-A741-0B5DB642A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398930"/>
            <a:ext cx="2743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0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866C-0BBF-4950-9ACC-41584917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/>
              <a:t>Documenting Children’s Progress</a:t>
            </a:r>
            <a:endParaRPr lang="en-US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7CC729-D122-4D28-8D03-A07E73026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362200"/>
            <a:ext cx="9144000" cy="2438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Teaching Strategies Gold</a:t>
            </a:r>
          </a:p>
          <a:p>
            <a:pPr eaLnBrk="1" hangingPunct="1"/>
            <a:r>
              <a:rPr lang="en-US" altLang="en-US" sz="3200" dirty="0"/>
              <a:t>ASQ</a:t>
            </a:r>
          </a:p>
          <a:p>
            <a:pPr eaLnBrk="1" hangingPunct="1"/>
            <a:r>
              <a:rPr lang="en-US" altLang="en-US" sz="3200" dirty="0"/>
              <a:t>Observations</a:t>
            </a:r>
          </a:p>
          <a:p>
            <a:pPr eaLnBrk="1" hangingPunct="1"/>
            <a:r>
              <a:rPr lang="en-US" altLang="en-US" sz="3200" dirty="0"/>
              <a:t>Portfolio materials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AC37A-B910-499F-8F5A-B74110AEF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1563806" cy="1563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0129F2-901D-4D10-A890-64BCBFD9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74944"/>
            <a:ext cx="2743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8CE9-C4D8-41FE-9C8E-BC7B16B9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400" dirty="0"/>
              <a:t>Family Involvement</a:t>
            </a:r>
            <a:endParaRPr lang="en-US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4ECD58-D9BE-4A33-ADE0-AAF4BC6F7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026840"/>
            <a:ext cx="9144000" cy="2804319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Engagement activities</a:t>
            </a:r>
          </a:p>
          <a:p>
            <a:pPr eaLnBrk="1" hangingPunct="1"/>
            <a:r>
              <a:rPr lang="en-US" altLang="en-US" sz="3200" dirty="0"/>
              <a:t>Parent Workshops</a:t>
            </a:r>
          </a:p>
          <a:p>
            <a:pPr eaLnBrk="1" hangingPunct="1"/>
            <a:r>
              <a:rPr lang="en-US" altLang="en-US" sz="3200" dirty="0"/>
              <a:t>JCC events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1AA5A-9CF1-4D3E-954A-1B8212609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94" y="365126"/>
            <a:ext cx="1563806" cy="1563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09296E-F296-495E-A34D-6AC30A78B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830" y="365126"/>
            <a:ext cx="2743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40262f94-9f35-4ac3-9a90-690165a166b7"/>
    <ds:schemaRef ds:uri="http://purl.org/dc/terms/"/>
    <ds:schemaRef ds:uri="http://purl.org/dc/dcmitype/"/>
    <ds:schemaRef ds:uri="http://schemas.microsoft.com/office/infopath/2007/PartnerControls"/>
    <ds:schemaRef ds:uri="a4f35948-e619-41b3-aa29-22878b09cfd2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647</TotalTime>
  <Words>503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Gill Sans Light</vt:lpstr>
      <vt:lpstr>Times New Roman</vt:lpstr>
      <vt:lpstr>Children Friends 16x9</vt:lpstr>
      <vt:lpstr>ORIENTATION</vt:lpstr>
      <vt:lpstr>Agenda</vt:lpstr>
      <vt:lpstr>Paperwork</vt:lpstr>
      <vt:lpstr>Medicals</vt:lpstr>
      <vt:lpstr>In the Case of Illness </vt:lpstr>
      <vt:lpstr>PowerPoint Presentation</vt:lpstr>
      <vt:lpstr>Communication</vt:lpstr>
      <vt:lpstr>Documenting Children’s Progress</vt:lpstr>
      <vt:lpstr>Family Involvement</vt:lpstr>
      <vt:lpstr>Visitors</vt:lpstr>
      <vt:lpstr>Meals, Snacks and Celebrations</vt:lpstr>
      <vt:lpstr>CACFP</vt:lpstr>
      <vt:lpstr>PowerPoint Presentation</vt:lpstr>
      <vt:lpstr>Please share with us</vt:lpstr>
      <vt:lpstr>In the beginning…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</dc:title>
  <dc:creator>Jayne Smith</dc:creator>
  <cp:keywords/>
  <cp:lastModifiedBy>Jayne Smith</cp:lastModifiedBy>
  <cp:revision>36</cp:revision>
  <dcterms:created xsi:type="dcterms:W3CDTF">2020-08-08T16:16:23Z</dcterms:created>
  <dcterms:modified xsi:type="dcterms:W3CDTF">2023-08-09T13:13:00Z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